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335" r:id="rId2"/>
    <p:sldId id="303" r:id="rId3"/>
    <p:sldId id="325" r:id="rId4"/>
    <p:sldId id="290" r:id="rId5"/>
    <p:sldId id="326" r:id="rId6"/>
    <p:sldId id="313" r:id="rId7"/>
    <p:sldId id="327" r:id="rId8"/>
    <p:sldId id="319" r:id="rId9"/>
    <p:sldId id="332" r:id="rId10"/>
    <p:sldId id="328" r:id="rId11"/>
    <p:sldId id="331" r:id="rId12"/>
    <p:sldId id="329" r:id="rId13"/>
    <p:sldId id="333" r:id="rId14"/>
    <p:sldId id="334" r:id="rId15"/>
    <p:sldId id="322" r:id="rId16"/>
    <p:sldId id="323" r:id="rId17"/>
  </p:sldIdLst>
  <p:sldSz cx="10058400" cy="7772400"/>
  <p:notesSz cx="6858000" cy="9144000"/>
  <p:defaultTextStyle>
    <a:defPPr>
      <a:defRPr lang="en-US"/>
    </a:defPPr>
    <a:lvl1pPr marL="0" algn="l" defTabSz="160910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4553" algn="l" defTabSz="160910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09106" algn="l" defTabSz="160910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13660" algn="l" defTabSz="160910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18214" algn="l" defTabSz="160910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22767" algn="l" defTabSz="160910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27320" algn="l" defTabSz="160910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31874" algn="l" defTabSz="160910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36427" algn="l" defTabSz="1609106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71CA30-B991-47E8-B9DC-071AB2DED5A2}">
          <p14:sldIdLst>
            <p14:sldId id="335"/>
            <p14:sldId id="303"/>
            <p14:sldId id="325"/>
            <p14:sldId id="290"/>
            <p14:sldId id="326"/>
            <p14:sldId id="313"/>
            <p14:sldId id="327"/>
            <p14:sldId id="319"/>
            <p14:sldId id="332"/>
            <p14:sldId id="328"/>
            <p14:sldId id="331"/>
            <p14:sldId id="329"/>
            <p14:sldId id="333"/>
            <p14:sldId id="334"/>
            <p14:sldId id="322"/>
            <p14:sldId id="323"/>
          </p14:sldIdLst>
        </p14:section>
        <p14:section name="Untitled Section" id="{9DE29CA3-D8BD-485B-8791-93C3B4B8323B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 autoAdjust="0"/>
    <p:restoredTop sz="90323" autoAdjust="0"/>
  </p:normalViewPr>
  <p:slideViewPr>
    <p:cSldViewPr>
      <p:cViewPr varScale="1">
        <p:scale>
          <a:sx n="55" d="100"/>
          <a:sy n="55" d="100"/>
        </p:scale>
        <p:origin x="-642" y="-9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FA898-7F79-420B-9EC7-F19CAB60F2AD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4CA46-9ED3-440C-B53F-3F73E9090A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5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091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04553" algn="l" defTabSz="16091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09106" algn="l" defTabSz="16091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13660" algn="l" defTabSz="16091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18214" algn="l" defTabSz="16091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22767" algn="l" defTabSz="16091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27320" algn="l" defTabSz="16091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631874" algn="l" defTabSz="16091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436427" algn="l" defTabSz="160910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84CA46-9ED3-440C-B53F-3F73E9090A8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6"/>
            <a:ext cx="8549640" cy="16660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1" y="4404360"/>
            <a:ext cx="7040881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04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09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13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18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22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27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31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436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15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1" y="311258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8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0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3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994489"/>
            <a:ext cx="8549640" cy="1543685"/>
          </a:xfrm>
        </p:spPr>
        <p:txBody>
          <a:bodyPr anchor="t"/>
          <a:lstStyle>
            <a:lvl1pPr algn="l">
              <a:defRPr sz="7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294275"/>
            <a:ext cx="8549640" cy="1700212"/>
          </a:xfrm>
        </p:spPr>
        <p:txBody>
          <a:bodyPr anchor="b"/>
          <a:lstStyle>
            <a:lvl1pPr marL="0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1pPr>
            <a:lvl2pPr marL="80455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09106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136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2182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402276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8273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63187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43642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92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2"/>
            <a:ext cx="4442460" cy="5129425"/>
          </a:xfrm>
        </p:spPr>
        <p:txBody>
          <a:bodyPr/>
          <a:lstStyle>
            <a:lvl1pPr>
              <a:defRPr sz="5000"/>
            </a:lvl1pPr>
            <a:lvl2pPr>
              <a:defRPr sz="42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2"/>
            <a:ext cx="4442460" cy="5129425"/>
          </a:xfrm>
        </p:spPr>
        <p:txBody>
          <a:bodyPr/>
          <a:lstStyle>
            <a:lvl1pPr>
              <a:defRPr sz="5000"/>
            </a:lvl1pPr>
            <a:lvl2pPr>
              <a:defRPr sz="4200"/>
            </a:lvl2pPr>
            <a:lvl3pPr>
              <a:defRPr sz="35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4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6"/>
            <a:ext cx="4444207" cy="725064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4553" indent="0">
              <a:buNone/>
              <a:defRPr sz="3500" b="1"/>
            </a:lvl2pPr>
            <a:lvl3pPr marL="1609106" indent="0">
              <a:buNone/>
              <a:defRPr sz="3200" b="1"/>
            </a:lvl3pPr>
            <a:lvl4pPr marL="2413660" indent="0">
              <a:buNone/>
              <a:defRPr sz="2800" b="1"/>
            </a:lvl4pPr>
            <a:lvl5pPr marL="3218214" indent="0">
              <a:buNone/>
              <a:defRPr sz="2800" b="1"/>
            </a:lvl5pPr>
            <a:lvl6pPr marL="4022767" indent="0">
              <a:buNone/>
              <a:defRPr sz="2800" b="1"/>
            </a:lvl6pPr>
            <a:lvl7pPr marL="4827320" indent="0">
              <a:buNone/>
              <a:defRPr sz="2800" b="1"/>
            </a:lvl7pPr>
            <a:lvl8pPr marL="5631874" indent="0">
              <a:buNone/>
              <a:defRPr sz="2800" b="1"/>
            </a:lvl8pPr>
            <a:lvl9pPr marL="6436427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60"/>
            <a:ext cx="4444207" cy="4478126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9" y="1739796"/>
            <a:ext cx="4445953" cy="725064"/>
          </a:xfrm>
        </p:spPr>
        <p:txBody>
          <a:bodyPr anchor="b"/>
          <a:lstStyle>
            <a:lvl1pPr marL="0" indent="0">
              <a:buNone/>
              <a:defRPr sz="4200" b="1"/>
            </a:lvl1pPr>
            <a:lvl2pPr marL="804553" indent="0">
              <a:buNone/>
              <a:defRPr sz="3500" b="1"/>
            </a:lvl2pPr>
            <a:lvl3pPr marL="1609106" indent="0">
              <a:buNone/>
              <a:defRPr sz="3200" b="1"/>
            </a:lvl3pPr>
            <a:lvl4pPr marL="2413660" indent="0">
              <a:buNone/>
              <a:defRPr sz="2800" b="1"/>
            </a:lvl4pPr>
            <a:lvl5pPr marL="3218214" indent="0">
              <a:buNone/>
              <a:defRPr sz="2800" b="1"/>
            </a:lvl5pPr>
            <a:lvl6pPr marL="4022767" indent="0">
              <a:buNone/>
              <a:defRPr sz="2800" b="1"/>
            </a:lvl6pPr>
            <a:lvl7pPr marL="4827320" indent="0">
              <a:buNone/>
              <a:defRPr sz="2800" b="1"/>
            </a:lvl7pPr>
            <a:lvl8pPr marL="5631874" indent="0">
              <a:buNone/>
              <a:defRPr sz="2800" b="1"/>
            </a:lvl8pPr>
            <a:lvl9pPr marL="6436427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9" y="2464860"/>
            <a:ext cx="4445953" cy="4478126"/>
          </a:xfrm>
        </p:spPr>
        <p:txBody>
          <a:bodyPr/>
          <a:lstStyle>
            <a:lvl1pPr>
              <a:defRPr sz="4200"/>
            </a:lvl1pPr>
            <a:lvl2pPr>
              <a:defRPr sz="35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98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0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6"/>
            <a:ext cx="3309145" cy="1316990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8"/>
            <a:ext cx="5622925" cy="6633528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2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50"/>
            <a:ext cx="3309145" cy="5316539"/>
          </a:xfrm>
        </p:spPr>
        <p:txBody>
          <a:bodyPr/>
          <a:lstStyle>
            <a:lvl1pPr marL="0" indent="0">
              <a:buNone/>
              <a:defRPr sz="2400"/>
            </a:lvl1pPr>
            <a:lvl2pPr marL="804553" indent="0">
              <a:buNone/>
              <a:defRPr sz="2100"/>
            </a:lvl2pPr>
            <a:lvl3pPr marL="1609106" indent="0">
              <a:buNone/>
              <a:defRPr sz="1700"/>
            </a:lvl3pPr>
            <a:lvl4pPr marL="2413660" indent="0">
              <a:buNone/>
              <a:defRPr sz="1600"/>
            </a:lvl4pPr>
            <a:lvl5pPr marL="3218214" indent="0">
              <a:buNone/>
              <a:defRPr sz="1600"/>
            </a:lvl5pPr>
            <a:lvl6pPr marL="4022767" indent="0">
              <a:buNone/>
              <a:defRPr sz="1600"/>
            </a:lvl6pPr>
            <a:lvl7pPr marL="4827320" indent="0">
              <a:buNone/>
              <a:defRPr sz="1600"/>
            </a:lvl7pPr>
            <a:lvl8pPr marL="5631874" indent="0">
              <a:buNone/>
              <a:defRPr sz="1600"/>
            </a:lvl8pPr>
            <a:lvl9pPr marL="643642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66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8" y="5440681"/>
            <a:ext cx="6035040" cy="642304"/>
          </a:xfrm>
        </p:spPr>
        <p:txBody>
          <a:bodyPr anchor="b"/>
          <a:lstStyle>
            <a:lvl1pPr algn="l">
              <a:defRPr sz="3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8" y="694479"/>
            <a:ext cx="6035040" cy="4663440"/>
          </a:xfrm>
        </p:spPr>
        <p:txBody>
          <a:bodyPr/>
          <a:lstStyle>
            <a:lvl1pPr marL="0" indent="0">
              <a:buNone/>
              <a:defRPr sz="5800"/>
            </a:lvl1pPr>
            <a:lvl2pPr marL="804553" indent="0">
              <a:buNone/>
              <a:defRPr sz="5000"/>
            </a:lvl2pPr>
            <a:lvl3pPr marL="1609106" indent="0">
              <a:buNone/>
              <a:defRPr sz="4200"/>
            </a:lvl3pPr>
            <a:lvl4pPr marL="2413660" indent="0">
              <a:buNone/>
              <a:defRPr sz="3500"/>
            </a:lvl4pPr>
            <a:lvl5pPr marL="3218214" indent="0">
              <a:buNone/>
              <a:defRPr sz="3500"/>
            </a:lvl5pPr>
            <a:lvl6pPr marL="4022767" indent="0">
              <a:buNone/>
              <a:defRPr sz="3500"/>
            </a:lvl6pPr>
            <a:lvl7pPr marL="4827320" indent="0">
              <a:buNone/>
              <a:defRPr sz="3500"/>
            </a:lvl7pPr>
            <a:lvl8pPr marL="5631874" indent="0">
              <a:buNone/>
              <a:defRPr sz="3500"/>
            </a:lvl8pPr>
            <a:lvl9pPr marL="6436427" indent="0">
              <a:buNone/>
              <a:defRPr sz="3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8" y="6082984"/>
            <a:ext cx="6035040" cy="912176"/>
          </a:xfrm>
        </p:spPr>
        <p:txBody>
          <a:bodyPr/>
          <a:lstStyle>
            <a:lvl1pPr marL="0" indent="0">
              <a:buNone/>
              <a:defRPr sz="2400"/>
            </a:lvl1pPr>
            <a:lvl2pPr marL="804553" indent="0">
              <a:buNone/>
              <a:defRPr sz="2100"/>
            </a:lvl2pPr>
            <a:lvl3pPr marL="1609106" indent="0">
              <a:buNone/>
              <a:defRPr sz="1700"/>
            </a:lvl3pPr>
            <a:lvl4pPr marL="2413660" indent="0">
              <a:buNone/>
              <a:defRPr sz="1600"/>
            </a:lvl4pPr>
            <a:lvl5pPr marL="3218214" indent="0">
              <a:buNone/>
              <a:defRPr sz="1600"/>
            </a:lvl5pPr>
            <a:lvl6pPr marL="4022767" indent="0">
              <a:buNone/>
              <a:defRPr sz="1600"/>
            </a:lvl6pPr>
            <a:lvl7pPr marL="4827320" indent="0">
              <a:buNone/>
              <a:defRPr sz="1600"/>
            </a:lvl7pPr>
            <a:lvl8pPr marL="5631874" indent="0">
              <a:buNone/>
              <a:defRPr sz="1600"/>
            </a:lvl8pPr>
            <a:lvl9pPr marL="643642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7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1" y="311256"/>
            <a:ext cx="9052560" cy="1295400"/>
          </a:xfrm>
          <a:prstGeom prst="rect">
            <a:avLst/>
          </a:prstGeom>
        </p:spPr>
        <p:txBody>
          <a:bodyPr vert="horz" lIns="160912" tIns="80455" rIns="160912" bIns="8045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813562"/>
            <a:ext cx="9052560" cy="5129425"/>
          </a:xfrm>
          <a:prstGeom prst="rect">
            <a:avLst/>
          </a:prstGeom>
        </p:spPr>
        <p:txBody>
          <a:bodyPr vert="horz" lIns="160912" tIns="80455" rIns="160912" bIns="804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5"/>
            <a:ext cx="2346960" cy="413808"/>
          </a:xfrm>
          <a:prstGeom prst="rect">
            <a:avLst/>
          </a:prstGeom>
        </p:spPr>
        <p:txBody>
          <a:bodyPr vert="horz" lIns="160912" tIns="80455" rIns="160912" bIns="80455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5"/>
            <a:ext cx="3185160" cy="413808"/>
          </a:xfrm>
          <a:prstGeom prst="rect">
            <a:avLst/>
          </a:prstGeom>
        </p:spPr>
        <p:txBody>
          <a:bodyPr vert="horz" lIns="160912" tIns="80455" rIns="160912" bIns="80455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5"/>
            <a:ext cx="2346960" cy="413808"/>
          </a:xfrm>
          <a:prstGeom prst="rect">
            <a:avLst/>
          </a:prstGeom>
        </p:spPr>
        <p:txBody>
          <a:bodyPr vert="horz" lIns="160912" tIns="80455" rIns="160912" bIns="80455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609106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3415" indent="-603415" algn="l" defTabSz="1609106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07398" indent="-502845" algn="l" defTabSz="1609106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11383" indent="-402277" algn="l" defTabSz="1609106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3pPr>
      <a:lvl4pPr marL="2815937" indent="-402277" algn="l" defTabSz="160910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3620491" indent="-402277" algn="l" defTabSz="1609106" rtl="0" eaLnBrk="1" latinLnBrk="0" hangingPunct="1">
        <a:spcBef>
          <a:spcPct val="20000"/>
        </a:spcBef>
        <a:buFont typeface="Arial" pitchFamily="34" charset="0"/>
        <a:buChar char="»"/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4425044" indent="-402277" algn="l" defTabSz="160910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5229597" indent="-402277" algn="l" defTabSz="160910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6034150" indent="-402277" algn="l" defTabSz="160910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6838703" indent="-402277" algn="l" defTabSz="160910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91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4553" algn="l" defTabSz="16091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09106" algn="l" defTabSz="16091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13660" algn="l" defTabSz="16091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18214" algn="l" defTabSz="16091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2767" algn="l" defTabSz="16091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27320" algn="l" defTabSz="16091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31874" algn="l" defTabSz="16091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436427" algn="l" defTabSz="1609106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3540760"/>
          </a:xfrm>
          <a:prstGeom prst="rect">
            <a:avLst/>
          </a:prstGeom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264887" cy="209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008880"/>
            <a:ext cx="10058400" cy="2677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r>
              <a:rPr lang="en-US" sz="3600" dirty="0">
                <a:solidFill>
                  <a:schemeClr val="tx1"/>
                </a:solidFill>
              </a:rPr>
              <a:t>Prepared by. </a:t>
            </a:r>
          </a:p>
          <a:p>
            <a:r>
              <a:rPr lang="en-US" sz="4500" dirty="0">
                <a:solidFill>
                  <a:schemeClr val="tx1"/>
                </a:solidFill>
              </a:rPr>
              <a:t>Cantonment Public  School and College ,                </a:t>
            </a:r>
            <a:r>
              <a:rPr lang="en-US" sz="4500" dirty="0" err="1">
                <a:solidFill>
                  <a:schemeClr val="tx1"/>
                </a:solidFill>
              </a:rPr>
              <a:t>Momenshahi</a:t>
            </a:r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>
                <a:solidFill>
                  <a:schemeClr val="tx1"/>
                </a:solidFill>
              </a:rPr>
              <a:t>Dept. of Business studies </a:t>
            </a: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3124201" y="3510669"/>
            <a:ext cx="4316730" cy="1499898"/>
          </a:xfrm>
          <a:prstGeom prst="rect">
            <a:avLst/>
          </a:prstGeom>
          <a:solidFill>
            <a:schemeClr val="accent4"/>
          </a:solidFill>
        </p:spPr>
        <p:txBody>
          <a:bodyPr wrap="square" lIns="101882" tIns="50941" rIns="101882" bIns="50941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89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স্বাগতম</a:t>
            </a:r>
            <a:endParaRPr lang="en-US" sz="89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573787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058400" cy="1371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as-IN" sz="4400" dirty="0"/>
              <a:t>ক্ষুদ্র ও মাঝারি এন্টা: </a:t>
            </a:r>
            <a:br>
              <a:rPr lang="as-IN" sz="4400" dirty="0"/>
            </a:br>
            <a:r>
              <a:rPr lang="en-US" sz="4400" dirty="0" err="1" smtClean="0"/>
              <a:t>গুরুত্ব</a:t>
            </a:r>
            <a:r>
              <a:rPr lang="en-US" sz="4400" dirty="0" smtClean="0"/>
              <a:t> 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813562"/>
            <a:ext cx="9052560" cy="58826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584842"/>
            <a:ext cx="3581400" cy="10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ব্যবসায়ের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দৃস্টিকোন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থেকে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0493" y="3500759"/>
            <a:ext cx="3124200" cy="1147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গ্রাহক</a:t>
            </a:r>
            <a:r>
              <a:rPr lang="en-US" dirty="0" smtClean="0">
                <a:solidFill>
                  <a:schemeClr val="tx1"/>
                </a:solidFill>
              </a:rPr>
              <a:t> ও </a:t>
            </a:r>
            <a:r>
              <a:rPr lang="en-US" dirty="0" err="1" smtClean="0">
                <a:solidFill>
                  <a:schemeClr val="tx1"/>
                </a:solidFill>
              </a:rPr>
              <a:t>অর্থনৈতিক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দৃষ্টিকোন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থেকে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9109" y="1891862"/>
            <a:ext cx="2712405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গুরুত্ব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724624">
            <a:off x="3891903" y="27285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8904175">
            <a:off x="6853791" y="2799879"/>
            <a:ext cx="484632" cy="835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4953000"/>
            <a:ext cx="36576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সীমিত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মূলধন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দ্রুত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সিদ্ধান্ত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গ্রহন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গোপনীয়তা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রক্ষা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অবস্থান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90493" y="4953000"/>
            <a:ext cx="3124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নিয়মিত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সরবরাহ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জীবন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যাত্রার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উন্নয়ন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গ্রাহক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সম্পর্ক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বৃদ্ধি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কর্মসংস্তান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0058400" cy="1371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sz="4400" dirty="0" err="1" smtClean="0"/>
              <a:t>বৃদায়তন</a:t>
            </a:r>
            <a:r>
              <a:rPr lang="en-US" sz="4400" dirty="0" smtClean="0"/>
              <a:t> </a:t>
            </a:r>
            <a:r>
              <a:rPr lang="as-IN" sz="4400" dirty="0" smtClean="0"/>
              <a:t>এন্টা</a:t>
            </a:r>
            <a:r>
              <a:rPr lang="as-IN" sz="4400" dirty="0"/>
              <a:t>: </a:t>
            </a:r>
            <a:br>
              <a:rPr lang="as-IN" sz="4400" dirty="0"/>
            </a:br>
            <a:r>
              <a:rPr lang="en-US" sz="4400" dirty="0" err="1" smtClean="0"/>
              <a:t>গুরুত্ব</a:t>
            </a:r>
            <a:r>
              <a:rPr lang="en-US" sz="4400" dirty="0" smtClean="0"/>
              <a:t> 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813562"/>
            <a:ext cx="9052560" cy="58826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3584842"/>
            <a:ext cx="3581400" cy="10633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ব্যবসায়ের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দৃস্টিকোন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থেকে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0493" y="3500759"/>
            <a:ext cx="3124200" cy="1147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গ্রাহক</a:t>
            </a:r>
            <a:r>
              <a:rPr lang="en-US" dirty="0" smtClean="0">
                <a:solidFill>
                  <a:schemeClr val="tx1"/>
                </a:solidFill>
              </a:rPr>
              <a:t> ও </a:t>
            </a:r>
            <a:r>
              <a:rPr lang="en-US" dirty="0" err="1" smtClean="0">
                <a:solidFill>
                  <a:schemeClr val="tx1"/>
                </a:solidFill>
              </a:rPr>
              <a:t>অর্থনৈতিক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দৃষ্টিকোন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থেকে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9109" y="1891862"/>
            <a:ext cx="2712405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গুরুত্ব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rot="2724624">
            <a:off x="3891903" y="272859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8904175">
            <a:off x="6853791" y="2799879"/>
            <a:ext cx="484632" cy="8358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" y="4861034"/>
            <a:ext cx="3657600" cy="2835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প্রযুক্তির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সুযোগ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মূলদনের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সহজলভ্যতা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শ্রমবিভাগের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সুবিধা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প্রচুর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মুনাফা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সম্পদের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ব্যবহার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800" dirty="0" err="1" smtClean="0">
                <a:solidFill>
                  <a:schemeClr val="tx1"/>
                </a:solidFill>
              </a:rPr>
              <a:t>দক্ষ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ব্যবস্থাপনা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77355" y="4953000"/>
            <a:ext cx="3124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</a:rPr>
              <a:t>ক্রেতা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সন্তুষ্টি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জীবন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যাত্রার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উন্নয়ন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মানসম্মত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পণ্য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জাতীয়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আয়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বৃদ্ধি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err="1" smtClean="0">
                <a:solidFill>
                  <a:schemeClr val="tx1"/>
                </a:solidFill>
              </a:rPr>
              <a:t>কর্মসংস্তান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6656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en-US" sz="4400" dirty="0" err="1" smtClean="0"/>
              <a:t>তৃতীয়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অধ্যায়</a:t>
            </a:r>
            <a:r>
              <a:rPr lang="en-US" sz="4400" dirty="0" smtClean="0"/>
              <a:t> </a:t>
            </a:r>
            <a:r>
              <a:rPr lang="en-US" sz="4400" dirty="0" smtClean="0"/>
              <a:t>: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(</a:t>
            </a:r>
            <a:r>
              <a:rPr lang="en-US" sz="4400" dirty="0" err="1" smtClean="0"/>
              <a:t>উৎপাদনের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কাম্যমাত্রা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Oval 2"/>
          <p:cNvSpPr/>
          <p:nvPr/>
        </p:nvSpPr>
        <p:spPr>
          <a:xfrm>
            <a:off x="2326728" y="1539766"/>
            <a:ext cx="44958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কাম্যমাত্রার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ধারণা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0" y="2209800"/>
            <a:ext cx="10210800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</a:rPr>
              <a:t>উৎপাদনের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কাম্য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মাত্রা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dirty="0" err="1" smtClean="0">
                <a:solidFill>
                  <a:schemeClr val="tx1"/>
                </a:solidFill>
              </a:rPr>
              <a:t>কাম্য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মাত্রা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বলতে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প্রতিষ্ঠানের</a:t>
            </a:r>
            <a:r>
              <a:rPr lang="en-US" dirty="0" smtClean="0">
                <a:solidFill>
                  <a:schemeClr val="tx1"/>
                </a:solidFill>
              </a:rPr>
              <a:t> ঐ </a:t>
            </a:r>
            <a:r>
              <a:rPr lang="en-US" dirty="0" err="1" smtClean="0">
                <a:solidFill>
                  <a:schemeClr val="tx1"/>
                </a:solidFill>
              </a:rPr>
              <a:t>মাত্রাকে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বোঝায়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যেখানে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সর্বনিম্ন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ব্যয়ে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সবোর্চ্চ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পরিমাণ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যায়</a:t>
            </a:r>
            <a:r>
              <a:rPr lang="en-US" dirty="0" smtClean="0">
                <a:solidFill>
                  <a:schemeClr val="tx1"/>
                </a:solidFill>
              </a:rPr>
              <a:t> ।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এ </a:t>
            </a:r>
            <a:r>
              <a:rPr lang="en-US" dirty="0" err="1" smtClean="0">
                <a:solidFill>
                  <a:schemeClr val="tx1"/>
                </a:solidFill>
              </a:rPr>
              <a:t>সম্পর্কে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কেইস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এন্ড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ফেয়ার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বলেছেন</a:t>
            </a:r>
            <a:r>
              <a:rPr lang="en-US" dirty="0" smtClean="0">
                <a:solidFill>
                  <a:schemeClr val="tx1"/>
                </a:solidFill>
              </a:rPr>
              <a:t> – “ </a:t>
            </a:r>
            <a:r>
              <a:rPr lang="en-US" dirty="0" err="1" smtClean="0">
                <a:solidFill>
                  <a:schemeClr val="tx1"/>
                </a:solidFill>
              </a:rPr>
              <a:t>কারখানার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কাম্য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মাত্রা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হলো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কারখানার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এমন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একটি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মাত্রা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যেখানে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গড়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সর্বনিম্ন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 ।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কাম্য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উৎপাদন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মাত্রায়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*  </a:t>
            </a:r>
            <a:r>
              <a:rPr lang="en-US" dirty="0" err="1" smtClean="0">
                <a:solidFill>
                  <a:schemeClr val="tx1"/>
                </a:solidFill>
              </a:rPr>
              <a:t>উৎপাদনের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পরিমান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সবোর্চ্চ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 ;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* </a:t>
            </a:r>
            <a:r>
              <a:rPr lang="en-US" dirty="0" err="1" smtClean="0">
                <a:solidFill>
                  <a:schemeClr val="tx1"/>
                </a:solidFill>
              </a:rPr>
              <a:t>মুনাফার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পরিমান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সবোর্চ্চ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* </a:t>
            </a:r>
            <a:r>
              <a:rPr lang="en-US" dirty="0" err="1" smtClean="0">
                <a:solidFill>
                  <a:schemeClr val="tx1"/>
                </a:solidFill>
              </a:rPr>
              <a:t>একক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প্রতি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গড়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ব্যয়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সর্বনিম্ন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                                    * </a:t>
            </a:r>
            <a:r>
              <a:rPr lang="en-US" dirty="0" err="1" smtClean="0">
                <a:solidFill>
                  <a:schemeClr val="tx1"/>
                </a:solidFill>
              </a:rPr>
              <a:t>এক্ষেত্রে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স্বল্প</a:t>
            </a:r>
            <a:r>
              <a:rPr lang="en-US" dirty="0" smtClean="0">
                <a:solidFill>
                  <a:schemeClr val="tx1"/>
                </a:solidFill>
              </a:rPr>
              <a:t> ও </a:t>
            </a:r>
            <a:r>
              <a:rPr lang="en-US" dirty="0" err="1" smtClean="0">
                <a:solidFill>
                  <a:schemeClr val="tx1"/>
                </a:solidFill>
              </a:rPr>
              <a:t>দীর্ঘমেয়াদী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বিচেনা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করা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হয়</a:t>
            </a:r>
            <a:r>
              <a:rPr lang="en-US" dirty="0" smtClean="0">
                <a:solidFill>
                  <a:schemeClr val="tx1"/>
                </a:solidFill>
              </a:rPr>
              <a:t> ।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8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665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dirty="0" err="1" smtClean="0"/>
              <a:t>কাম্য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মাত্রার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সুবিধা</a:t>
            </a:r>
            <a:r>
              <a:rPr lang="en-US" sz="4000" dirty="0" smtClean="0"/>
              <a:t> ও </a:t>
            </a:r>
            <a:r>
              <a:rPr lang="en-US" sz="4000" dirty="0" err="1" smtClean="0"/>
              <a:t>অসুবিধা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" y="1854887"/>
            <a:ext cx="9052560" cy="51294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657600" y="1524000"/>
            <a:ext cx="28956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কাম্য</a:t>
            </a:r>
            <a:r>
              <a:rPr lang="en-US" dirty="0" smtClean="0"/>
              <a:t> </a:t>
            </a:r>
            <a:r>
              <a:rPr lang="en-US" dirty="0" err="1" smtClean="0"/>
              <a:t>মাত্রার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28194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সুবিধা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587359" y="2971800"/>
            <a:ext cx="28956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অসুবিধা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2119376">
            <a:off x="6391450" y="2214109"/>
            <a:ext cx="1294441" cy="751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3308569">
            <a:off x="3017879" y="1938854"/>
            <a:ext cx="680311" cy="124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0" y="4125850"/>
            <a:ext cx="4953000" cy="3646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/>
          </a:p>
          <a:p>
            <a:r>
              <a:rPr lang="en-US" dirty="0" err="1" smtClean="0"/>
              <a:t>উৎপাদন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দক্ষতা</a:t>
            </a:r>
            <a:r>
              <a:rPr lang="en-US" dirty="0" smtClean="0"/>
              <a:t> </a:t>
            </a:r>
            <a:r>
              <a:rPr lang="en-US" dirty="0" err="1" smtClean="0"/>
              <a:t>বৃদ্ধি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সম্পদের</a:t>
            </a:r>
            <a:r>
              <a:rPr lang="en-US" dirty="0" smtClean="0"/>
              <a:t> </a:t>
            </a:r>
            <a:r>
              <a:rPr lang="en-US" dirty="0" err="1" smtClean="0"/>
              <a:t>সঠিক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অধিক</a:t>
            </a:r>
            <a:r>
              <a:rPr lang="en-US" dirty="0" smtClean="0"/>
              <a:t> </a:t>
            </a:r>
            <a:r>
              <a:rPr lang="en-US" dirty="0" err="1" smtClean="0"/>
              <a:t>মুনাফা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কর্মসংস্থানেরসুযোগ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পণ্যমূল্য</a:t>
            </a:r>
            <a:r>
              <a:rPr lang="en-US" dirty="0" smtClean="0"/>
              <a:t> </a:t>
            </a:r>
            <a:r>
              <a:rPr lang="en-US" dirty="0" err="1" smtClean="0"/>
              <a:t>হ্রাস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বিশেষায়নের</a:t>
            </a:r>
            <a:r>
              <a:rPr lang="en-US" dirty="0" smtClean="0"/>
              <a:t> </a:t>
            </a:r>
            <a:r>
              <a:rPr lang="en-US" dirty="0" err="1" smtClean="0"/>
              <a:t>সুযোগ</a:t>
            </a:r>
            <a:endParaRPr lang="en-US" dirty="0" smtClean="0"/>
          </a:p>
          <a:p>
            <a:pPr algn="ctr"/>
            <a:endParaRPr lang="en-US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5638800" y="4419600"/>
            <a:ext cx="4419599" cy="335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*</a:t>
            </a:r>
            <a:r>
              <a:rPr lang="en-US" dirty="0" err="1" smtClean="0"/>
              <a:t>ব্যস্থাপনায়</a:t>
            </a:r>
            <a:r>
              <a:rPr lang="en-US" dirty="0" smtClean="0"/>
              <a:t> </a:t>
            </a:r>
            <a:r>
              <a:rPr lang="en-US" dirty="0" err="1" smtClean="0"/>
              <a:t>জটিলতা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পরিবহনে</a:t>
            </a:r>
            <a:r>
              <a:rPr lang="en-US" dirty="0" smtClean="0"/>
              <a:t> </a:t>
            </a:r>
            <a:r>
              <a:rPr lang="en-US" dirty="0" err="1" smtClean="0"/>
              <a:t>সমস্যা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মূলধনের</a:t>
            </a:r>
            <a:r>
              <a:rPr lang="en-US" dirty="0" smtClean="0"/>
              <a:t> </a:t>
            </a:r>
            <a:r>
              <a:rPr lang="en-US" dirty="0" err="1" smtClean="0"/>
              <a:t>স্বল্পতা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ব্যয়ের</a:t>
            </a:r>
            <a:r>
              <a:rPr lang="en-US" dirty="0" smtClean="0"/>
              <a:t> </a:t>
            </a:r>
            <a:r>
              <a:rPr lang="en-US" dirty="0" err="1" smtClean="0"/>
              <a:t>আপেক্ষিক</a:t>
            </a:r>
            <a:r>
              <a:rPr lang="en-US" dirty="0" smtClean="0"/>
              <a:t> </a:t>
            </a:r>
            <a:r>
              <a:rPr lang="en-US" dirty="0" err="1" smtClean="0"/>
              <a:t>ধারণা</a:t>
            </a:r>
            <a:endParaRPr lang="en-US" dirty="0" smtClean="0"/>
          </a:p>
          <a:p>
            <a:r>
              <a:rPr lang="en-US" dirty="0" smtClean="0"/>
              <a:t>*</a:t>
            </a:r>
            <a:r>
              <a:rPr lang="en-US" dirty="0" err="1" smtClean="0"/>
              <a:t>মাত্রা</a:t>
            </a:r>
            <a:r>
              <a:rPr lang="en-US" dirty="0" smtClean="0"/>
              <a:t> </a:t>
            </a:r>
            <a:r>
              <a:rPr lang="en-US" dirty="0" err="1" smtClean="0"/>
              <a:t>নির্ধারণে</a:t>
            </a:r>
            <a:r>
              <a:rPr lang="en-US" dirty="0" smtClean="0"/>
              <a:t> </a:t>
            </a:r>
            <a:r>
              <a:rPr lang="en-US" dirty="0" err="1" smtClean="0"/>
              <a:t>জটিলতা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1676400" y="3473196"/>
            <a:ext cx="609600" cy="7178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16573" y="3832099"/>
            <a:ext cx="735845" cy="5875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07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উৎপাদনের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কাম্য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মাত্রা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কী</a:t>
            </a:r>
            <a:r>
              <a:rPr lang="en-US" dirty="0" smtClean="0">
                <a:solidFill>
                  <a:srgbClr val="7030A0"/>
                </a:solidFill>
              </a:rPr>
              <a:t> ?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মাত্রা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অনুযায়ী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প্রতিষ্ঠান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কত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প্রকার</a:t>
            </a:r>
            <a:r>
              <a:rPr lang="en-US" dirty="0" smtClean="0">
                <a:solidFill>
                  <a:srgbClr val="7030A0"/>
                </a:solidFill>
              </a:rPr>
              <a:t>?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ক্ষুদ্র</a:t>
            </a:r>
            <a:r>
              <a:rPr lang="en-US" dirty="0" smtClean="0">
                <a:solidFill>
                  <a:srgbClr val="7030A0"/>
                </a:solidFill>
              </a:rPr>
              <a:t> ও </a:t>
            </a:r>
            <a:r>
              <a:rPr lang="en-US" dirty="0" err="1" smtClean="0">
                <a:solidFill>
                  <a:srgbClr val="7030A0"/>
                </a:solidFill>
              </a:rPr>
              <a:t>মাঝারী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প্রতিষ্ঠান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কাকেবলে</a:t>
            </a:r>
            <a:r>
              <a:rPr lang="en-US" dirty="0" smtClean="0">
                <a:solidFill>
                  <a:srgbClr val="7030A0"/>
                </a:solidFill>
              </a:rPr>
              <a:t> ?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10363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100584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3562"/>
            <a:ext cx="10058399" cy="51294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ওবিপনন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55481" cy="1454256"/>
          </a:xfrm>
        </p:spPr>
        <p:txBody>
          <a:bodyPr>
            <a:normAutofit/>
          </a:bodyPr>
          <a:lstStyle/>
          <a:p>
            <a:pPr marL="0" indent="0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4648200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</a:rPr>
              <a:t> :  </a:t>
            </a:r>
            <a:r>
              <a:rPr lang="en-US" sz="4400" dirty="0" err="1" smtClean="0">
                <a:latin typeface="NikoshBAN" pitchFamily="2" charset="0"/>
              </a:rPr>
              <a:t>উৎপাদনের</a:t>
            </a:r>
            <a:r>
              <a:rPr lang="en-US" sz="4400" dirty="0" smtClean="0">
                <a:latin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</a:rPr>
              <a:t>মাত্রা</a:t>
            </a:r>
            <a:endParaRPr lang="en-US" sz="4400" dirty="0" smtClean="0">
              <a:latin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1" y="1813563"/>
            <a:ext cx="2849879" cy="1005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.</a:t>
            </a:r>
          </a:p>
        </p:txBody>
      </p:sp>
      <p:sp>
        <p:nvSpPr>
          <p:cNvPr id="4" name="Right Arrow 3"/>
          <p:cNvSpPr/>
          <p:nvPr/>
        </p:nvSpPr>
        <p:spPr>
          <a:xfrm>
            <a:off x="0" y="3276600"/>
            <a:ext cx="31242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শিরোনাম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362200"/>
            <a:ext cx="640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উৎপাদন</a:t>
            </a:r>
            <a:r>
              <a:rPr lang="en-US" sz="4400" dirty="0" smtClean="0"/>
              <a:t> </a:t>
            </a:r>
            <a:r>
              <a:rPr lang="en-US" sz="4400" dirty="0" err="1" smtClean="0"/>
              <a:t>মাত্রার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সংজ্ঞা</a:t>
            </a:r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উৎপাদন</a:t>
            </a:r>
            <a:r>
              <a:rPr lang="en-US" sz="4400" dirty="0" smtClean="0"/>
              <a:t> </a:t>
            </a:r>
            <a:r>
              <a:rPr lang="en-US" sz="4400" dirty="0" err="1" smtClean="0"/>
              <a:t>মাত্রার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প্রকারভেদ</a:t>
            </a:r>
            <a:endParaRPr lang="en-US" sz="4400" dirty="0" smtClean="0"/>
          </a:p>
          <a:p>
            <a:r>
              <a:rPr lang="en-US" sz="4400" dirty="0" err="1" smtClean="0"/>
              <a:t>ক্ষুদ্র</a:t>
            </a:r>
            <a:r>
              <a:rPr lang="en-US" sz="4400" dirty="0" smtClean="0"/>
              <a:t> </a:t>
            </a:r>
            <a:r>
              <a:rPr lang="en-US" sz="4400" dirty="0" err="1" smtClean="0"/>
              <a:t>ওমাঝারি</a:t>
            </a:r>
            <a:r>
              <a:rPr lang="en-US" sz="4400" dirty="0" smtClean="0"/>
              <a:t> </a:t>
            </a:r>
            <a:r>
              <a:rPr lang="en-US" sz="4400" dirty="0" err="1" smtClean="0"/>
              <a:t>এন্টা</a:t>
            </a:r>
            <a:r>
              <a:rPr lang="en-US" sz="4400" dirty="0" smtClean="0"/>
              <a:t>: </a:t>
            </a:r>
            <a:r>
              <a:rPr lang="en-US" sz="4400" dirty="0" err="1" smtClean="0"/>
              <a:t>এর</a:t>
            </a:r>
            <a:r>
              <a:rPr lang="en-US" sz="4400" dirty="0" smtClean="0"/>
              <a:t> </a:t>
            </a:r>
            <a:r>
              <a:rPr lang="en-US" sz="4400" dirty="0" err="1" smtClean="0"/>
              <a:t>গুরুত্ব</a:t>
            </a:r>
            <a:endParaRPr lang="en-US" sz="4400" dirty="0" smtClean="0"/>
          </a:p>
          <a:p>
            <a:r>
              <a:rPr lang="en-US" sz="4400" dirty="0" err="1" smtClean="0"/>
              <a:t>বৃহাদায়তন</a:t>
            </a:r>
            <a:r>
              <a:rPr lang="en-US" sz="4400" dirty="0" smtClean="0"/>
              <a:t> </a:t>
            </a:r>
            <a:r>
              <a:rPr lang="en-US" sz="4400" dirty="0" err="1" smtClean="0"/>
              <a:t>এন্টা</a:t>
            </a:r>
            <a:r>
              <a:rPr lang="en-US" sz="4400" dirty="0" smtClean="0"/>
              <a:t>: </a:t>
            </a:r>
            <a:r>
              <a:rPr lang="en-US" sz="4400" dirty="0" err="1" smtClean="0"/>
              <a:t>গুরুত্ব</a:t>
            </a:r>
            <a:r>
              <a:rPr lang="en-US" sz="4400" dirty="0" smtClean="0"/>
              <a:t> </a:t>
            </a:r>
          </a:p>
          <a:p>
            <a:r>
              <a:rPr lang="en-US" sz="4400" dirty="0" err="1" smtClean="0"/>
              <a:t>কাম্য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মাত্রার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সুবিধা</a:t>
            </a:r>
            <a:r>
              <a:rPr lang="en-US" sz="4400" dirty="0" smtClean="0"/>
              <a:t> ও </a:t>
            </a:r>
            <a:r>
              <a:rPr lang="en-US" sz="4400" dirty="0" err="1"/>
              <a:t>অ</a:t>
            </a:r>
            <a:r>
              <a:rPr lang="en-US" sz="4400" dirty="0" err="1" smtClean="0"/>
              <a:t>সুবিধা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1380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2200"/>
            <a:ext cx="10645140" cy="2408436"/>
          </a:xfrm>
        </p:spPr>
        <p:txBody>
          <a:bodyPr>
            <a:normAutofit fontScale="90000"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sz="8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76" y="228600"/>
            <a:ext cx="8829787" cy="281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7600" i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7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7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81388"/>
            <a:ext cx="3185159" cy="2809360"/>
          </a:xfrm>
          <a:prstGeom prst="rect">
            <a:avLst/>
          </a:prstGeom>
        </p:spPr>
        <p:txBody>
          <a:bodyPr wrap="square" lIns="160912" tIns="80455" rIns="160912" bIns="80455">
            <a:spAutoFit/>
          </a:bodyPr>
          <a:lstStyle/>
          <a:p>
            <a:r>
              <a:rPr lang="en-US" sz="5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800" dirty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  <a:p>
            <a:endParaRPr lang="bn-BD" sz="7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00200"/>
            <a:ext cx="9418320" cy="1824475"/>
          </a:xfrm>
          <a:prstGeom prst="rect">
            <a:avLst/>
          </a:prstGeom>
          <a:noFill/>
        </p:spPr>
        <p:txBody>
          <a:bodyPr wrap="square" lIns="160912" tIns="80455" rIns="160912" bIns="80455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90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ওমাঝারী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৪।কাম্য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533400"/>
            <a:ext cx="54101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4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90500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err="1" smtClean="0"/>
              <a:t>তৃতীয়</a:t>
            </a:r>
            <a:r>
              <a:rPr lang="en-US" sz="5300" dirty="0" smtClean="0"/>
              <a:t> </a:t>
            </a:r>
            <a:r>
              <a:rPr lang="en-US" sz="5300" dirty="0" err="1" smtClean="0"/>
              <a:t>অধ্যায়</a:t>
            </a:r>
            <a:r>
              <a:rPr lang="en-US" sz="5300" dirty="0" smtClean="0"/>
              <a:t> </a:t>
            </a:r>
            <a:r>
              <a:rPr lang="en-US" sz="5300" dirty="0" smtClean="0"/>
              <a:t>:</a:t>
            </a:r>
            <a:br>
              <a:rPr lang="en-US" sz="5300" dirty="0" smtClean="0"/>
            </a:br>
            <a:r>
              <a:rPr lang="en-US" sz="3600" dirty="0" smtClean="0"/>
              <a:t>( </a:t>
            </a:r>
            <a:r>
              <a:rPr lang="en-US" sz="3600" dirty="0" err="1" smtClean="0"/>
              <a:t>উৎপাদন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মাত্রার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সংজ্ঞা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)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13562"/>
            <a:ext cx="10058400" cy="512942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/>
              <a:t>উৎপাদন</a:t>
            </a:r>
            <a:r>
              <a:rPr lang="en-US" sz="3200" dirty="0" smtClean="0"/>
              <a:t> </a:t>
            </a:r>
            <a:r>
              <a:rPr lang="en-US" sz="3200" dirty="0" err="1" smtClean="0"/>
              <a:t>মাত্রা</a:t>
            </a:r>
            <a:r>
              <a:rPr lang="en-US" sz="3200" dirty="0" smtClean="0"/>
              <a:t>  : </a:t>
            </a:r>
            <a:r>
              <a:rPr lang="en-US" sz="3200" dirty="0" err="1" smtClean="0"/>
              <a:t>একজন</a:t>
            </a:r>
            <a:r>
              <a:rPr lang="en-US" sz="3200" dirty="0" smtClean="0"/>
              <a:t> </a:t>
            </a:r>
            <a:r>
              <a:rPr lang="en-US" sz="3200" dirty="0" err="1" smtClean="0"/>
              <a:t>উৎপাদক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উৎপাদনের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উপকরনসমূহ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  </a:t>
            </a:r>
            <a:r>
              <a:rPr lang="en-US" sz="3200" dirty="0" err="1" smtClean="0"/>
              <a:t>সবো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©চ্চ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পরিমাণ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উৎপাদন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উৎপাদনের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মাত্রা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</a:t>
            </a:r>
          </a:p>
          <a:p>
            <a:pPr marL="0" indent="0">
              <a:buNone/>
            </a:pP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মনে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হলো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,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ঢাকা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শহরে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১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কোটি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২৫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লক্ষ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জনসংখ্যা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বাস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 এ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ক্ষেত্রে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উক্ত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কোম্পানী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যদি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তিন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কোটি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প্যাকেট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বিস্কুট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উৎপাদন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তাহলে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বাজারে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টিকে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তাকা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অনেক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কঠিন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হয়ে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পড়বে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তাই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উৎপাদনেরমাত্রা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সম্পর্কে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সঠিক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ধারনা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থাকতে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440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399" cy="1371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LABPC\Desktop\smef_photo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10058400" cy="5410200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066800" y="7010400"/>
            <a:ext cx="67056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Small and Medium   </a:t>
            </a:r>
            <a:r>
              <a:rPr lang="en-US" dirty="0" err="1" smtClean="0"/>
              <a:t>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7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প্রকারভেদ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ছোট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বড়</a:t>
            </a:r>
            <a:r>
              <a:rPr lang="en-US" sz="4000" dirty="0" smtClean="0"/>
              <a:t> ।</a:t>
            </a:r>
          </a:p>
          <a:p>
            <a:pPr marL="0" indent="0">
              <a:buNone/>
            </a:pPr>
            <a:r>
              <a:rPr lang="en-US" sz="4000" dirty="0" err="1" smtClean="0"/>
              <a:t>প্রতিষ্ঠানের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ধরণ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ভেদে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উৎপাদনের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মাত্রা</a:t>
            </a:r>
            <a:r>
              <a:rPr lang="en-US" sz="4000" dirty="0" smtClean="0"/>
              <a:t> ও </a:t>
            </a:r>
            <a:r>
              <a:rPr lang="en-US" sz="4000" dirty="0" err="1" smtClean="0"/>
              <a:t>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হয়ে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 ।</a:t>
            </a:r>
          </a:p>
          <a:p>
            <a:pPr marL="0" indent="0">
              <a:buNone/>
            </a:pPr>
            <a:r>
              <a:rPr lang="en-US" sz="4000" dirty="0" err="1" smtClean="0"/>
              <a:t>উৎপাদনের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মাত্রা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অনুযায়ী</a:t>
            </a:r>
            <a:r>
              <a:rPr lang="en-US" sz="4000" dirty="0" smtClean="0"/>
              <a:t>  </a:t>
            </a:r>
            <a:r>
              <a:rPr lang="en-US" sz="4000" dirty="0" err="1" smtClean="0"/>
              <a:t>প্রতিষ্ঠান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তিন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যথা</a:t>
            </a:r>
            <a:r>
              <a:rPr lang="en-US" sz="4000" dirty="0" smtClean="0"/>
              <a:t> :   ক) </a:t>
            </a:r>
            <a:r>
              <a:rPr lang="en-US" sz="4000" dirty="0" err="1" smtClean="0"/>
              <a:t>ক্ষুদ্র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</a:t>
            </a:r>
            <a:endParaRPr lang="en-US" sz="4000" dirty="0" smtClean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খ) </a:t>
            </a:r>
            <a:r>
              <a:rPr lang="en-US" sz="4000" dirty="0" err="1" smtClean="0"/>
              <a:t>মাঝারী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</a:t>
            </a:r>
            <a:r>
              <a:rPr lang="en-US" sz="4000" dirty="0" smtClean="0"/>
              <a:t> </a:t>
            </a:r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     গ) </a:t>
            </a:r>
            <a:r>
              <a:rPr lang="en-US" sz="4000" dirty="0" err="1" smtClean="0"/>
              <a:t>বৃহদায়তন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19047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665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সমাধান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10058400" cy="6096000"/>
          </a:xfrm>
          <a:solidFill>
            <a:schemeClr val="accent6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ষংখ্যা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২৫- ৯৯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‍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মূলধনেরর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৫০লক্ষ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কর্মসংস্থানে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১০০ – ২৫০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১০কোটি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ঝামেলা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প্রতিষ্টান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বৃহদায়তন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২৫০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মূলধনৈর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বৃহদায়তন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আনুষ্ঠানিকতা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নমনীয়তার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latin typeface="NikoshBAN" pitchFamily="2" charset="0"/>
                <a:cs typeface="NikoshBAN" pitchFamily="2" charset="0"/>
              </a:rPr>
            </a:br>
            <a: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038600" y="5410200"/>
            <a:ext cx="502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92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555481" cy="1600200"/>
          </a:xfrm>
          <a:solidFill>
            <a:srgbClr val="92D05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900" dirty="0" err="1" smtClean="0"/>
              <a:t>তৃতীয়</a:t>
            </a:r>
            <a:r>
              <a:rPr lang="en-US" sz="4900" dirty="0" smtClean="0"/>
              <a:t> - </a:t>
            </a:r>
            <a:r>
              <a:rPr lang="en-US" sz="4900" dirty="0" err="1" smtClean="0"/>
              <a:t>অধ্যায়</a:t>
            </a:r>
            <a:r>
              <a:rPr lang="en-US" sz="4900" dirty="0" smtClean="0"/>
              <a:t> </a:t>
            </a:r>
            <a:br>
              <a:rPr lang="en-US" sz="4900" dirty="0" smtClean="0"/>
            </a:br>
            <a:r>
              <a:rPr lang="en-US" sz="3100" dirty="0" smtClean="0"/>
              <a:t>( </a:t>
            </a:r>
            <a:r>
              <a:rPr lang="en-US" sz="3100" dirty="0" err="1" smtClean="0"/>
              <a:t>ক্ষুদ্র</a:t>
            </a:r>
            <a:r>
              <a:rPr lang="en-US" sz="3100" dirty="0" smtClean="0"/>
              <a:t> ও </a:t>
            </a:r>
            <a:r>
              <a:rPr lang="en-US" sz="3100" dirty="0" err="1" smtClean="0"/>
              <a:t>মাঝারী</a:t>
            </a:r>
            <a:r>
              <a:rPr lang="en-US" sz="3100" dirty="0" smtClean="0"/>
              <a:t> </a:t>
            </a:r>
            <a:r>
              <a:rPr lang="en-US" sz="3100" dirty="0" err="1" smtClean="0"/>
              <a:t>এন্টা</a:t>
            </a:r>
            <a:r>
              <a:rPr lang="en-US" sz="3100" dirty="0" smtClean="0"/>
              <a:t> : </a:t>
            </a:r>
            <a:r>
              <a:rPr lang="en-US" sz="3100" dirty="0" err="1" smtClean="0"/>
              <a:t>এর</a:t>
            </a:r>
            <a:r>
              <a:rPr lang="en-US" sz="3100" dirty="0" smtClean="0"/>
              <a:t> </a:t>
            </a:r>
            <a:r>
              <a:rPr lang="en-US" sz="3100" dirty="0" err="1" smtClean="0"/>
              <a:t>গুরুত্ব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10058400" cy="58674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মাঝারী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প্রতিষ্ঠান</a:t>
            </a:r>
            <a:r>
              <a:rPr lang="en-US" sz="4000" dirty="0" smtClean="0">
                <a:solidFill>
                  <a:srgbClr val="FF0000"/>
                </a:solidFill>
              </a:rPr>
              <a:t> : </a:t>
            </a:r>
            <a:r>
              <a:rPr lang="en-US" sz="4000" dirty="0" err="1" smtClean="0"/>
              <a:t>বাংলাদেশের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ন্যায়</a:t>
            </a:r>
            <a:r>
              <a:rPr lang="en-US" sz="4000" dirty="0" smtClean="0"/>
              <a:t>  </a:t>
            </a:r>
            <a:r>
              <a:rPr lang="en-US" sz="4000" dirty="0" err="1" smtClean="0"/>
              <a:t>উন্নয়নশীল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দেশে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ক্ষুদ্র</a:t>
            </a:r>
            <a:r>
              <a:rPr lang="en-US" sz="4000" dirty="0" smtClean="0"/>
              <a:t> ও </a:t>
            </a:r>
            <a:r>
              <a:rPr lang="en-US" sz="4000" dirty="0" err="1" smtClean="0"/>
              <a:t>মাঝারী</a:t>
            </a:r>
            <a:r>
              <a:rPr lang="en-US" sz="4000" dirty="0" smtClean="0"/>
              <a:t> </a:t>
            </a:r>
            <a:r>
              <a:rPr lang="en-US" sz="4000" dirty="0" err="1" smtClean="0"/>
              <a:t>এন্টারপ্রাইজ</a:t>
            </a:r>
            <a:r>
              <a:rPr lang="en-US" sz="4000" dirty="0" smtClean="0"/>
              <a:t> </a:t>
            </a:r>
            <a:r>
              <a:rPr lang="en-US" sz="4000" dirty="0" err="1" smtClean="0"/>
              <a:t>অর্থনীতির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চালিকা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শক্তি</a:t>
            </a:r>
            <a:r>
              <a:rPr lang="en-US" sz="4000" dirty="0" smtClean="0"/>
              <a:t> । </a:t>
            </a:r>
            <a:r>
              <a:rPr lang="en-US" sz="4000" dirty="0" err="1" smtClean="0"/>
              <a:t>কেননা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এখানে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বৃহদায়তন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পরিমাণ</a:t>
            </a:r>
            <a:r>
              <a:rPr lang="en-US" sz="4000" dirty="0" smtClean="0"/>
              <a:t> </a:t>
            </a:r>
            <a:r>
              <a:rPr lang="en-US" sz="4000" dirty="0" err="1" smtClean="0"/>
              <a:t>খুবই</a:t>
            </a:r>
            <a:r>
              <a:rPr lang="en-US" sz="4000" dirty="0" smtClean="0"/>
              <a:t> </a:t>
            </a:r>
            <a:r>
              <a:rPr lang="en-US" sz="4000" dirty="0" err="1" smtClean="0"/>
              <a:t>কম</a:t>
            </a:r>
            <a:r>
              <a:rPr lang="en-US" sz="4000" dirty="0" smtClean="0"/>
              <a:t> । </a:t>
            </a:r>
            <a:r>
              <a:rPr lang="en-US" sz="4000" dirty="0" err="1" smtClean="0"/>
              <a:t>এর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অন্যতম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হলো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বৃহদায়তন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ব্যবসায়ে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অনেক</a:t>
            </a:r>
            <a:r>
              <a:rPr lang="en-US" sz="4000" dirty="0" smtClean="0"/>
              <a:t> </a:t>
            </a:r>
            <a:r>
              <a:rPr lang="en-US" sz="4000" dirty="0" err="1" smtClean="0"/>
              <a:t>মূলধনের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প্রয়োজন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পড়ে</a:t>
            </a:r>
            <a:r>
              <a:rPr lang="en-US" sz="4000" dirty="0" smtClean="0"/>
              <a:t>। </a:t>
            </a:r>
          </a:p>
          <a:p>
            <a:pPr marL="0" indent="0">
              <a:buNone/>
            </a:pPr>
            <a:r>
              <a:rPr lang="en-US" sz="4000" dirty="0" err="1" smtClean="0">
                <a:solidFill>
                  <a:srgbClr val="FF0000"/>
                </a:solidFill>
              </a:rPr>
              <a:t>বৃহদায়তন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প্রতিষ্ঠান</a:t>
            </a:r>
            <a:r>
              <a:rPr lang="en-US" sz="4000" dirty="0" smtClean="0">
                <a:solidFill>
                  <a:srgbClr val="FF0000"/>
                </a:solidFill>
              </a:rPr>
              <a:t> : </a:t>
            </a:r>
            <a:r>
              <a:rPr lang="en-US" sz="4000" dirty="0" err="1" smtClean="0"/>
              <a:t>ব্যাপক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উৎপাদন</a:t>
            </a:r>
            <a:r>
              <a:rPr lang="en-US" sz="4000" dirty="0" smtClean="0"/>
              <a:t> ও </a:t>
            </a:r>
            <a:r>
              <a:rPr lang="en-US" sz="4000" dirty="0" err="1" smtClean="0"/>
              <a:t>উন্নতমানের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পণ্য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উৎপাদনের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জন্য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বৃহদায়তনের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বিকল্প</a:t>
            </a:r>
            <a:r>
              <a:rPr lang="en-US" sz="4000" dirty="0" smtClean="0"/>
              <a:t> </a:t>
            </a:r>
            <a:r>
              <a:rPr lang="en-US" sz="4000" dirty="0" err="1" smtClean="0"/>
              <a:t>নেই</a:t>
            </a:r>
            <a:r>
              <a:rPr lang="en-US" sz="4000" dirty="0" smtClean="0"/>
              <a:t> ।</a:t>
            </a:r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বর্মানে</a:t>
            </a:r>
            <a:r>
              <a:rPr lang="en-US" sz="4000" dirty="0" smtClean="0"/>
              <a:t> </a:t>
            </a:r>
            <a:r>
              <a:rPr lang="en-US" sz="4000" dirty="0" err="1" smtClean="0"/>
              <a:t>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আধুনিক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যুগে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বাস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করছি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পিছনে</a:t>
            </a:r>
            <a:r>
              <a:rPr lang="en-US" sz="4000" dirty="0"/>
              <a:t> </a:t>
            </a:r>
            <a:r>
              <a:rPr lang="en-US" sz="4000" dirty="0" err="1" smtClean="0"/>
              <a:t>বৃহদায়তন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ভূমিকা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বেশি</a:t>
            </a:r>
            <a:r>
              <a:rPr lang="en-US" sz="4000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600</Words>
  <Application>Microsoft Office PowerPoint</Application>
  <PresentationFormat>Custom</PresentationFormat>
  <Paragraphs>115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পাঠ পরিচিতি</vt:lpstr>
      <vt:lpstr>পাঠ ঘোষণা </vt:lpstr>
      <vt:lpstr> </vt:lpstr>
      <vt:lpstr> তৃতীয় অধ্যায় : ( উৎপাদন মাত্রার সংজ্ঞা ও প্রকার) </vt:lpstr>
      <vt:lpstr>পাঠ শিরোনাম</vt:lpstr>
      <vt:lpstr>প্রকারভেদ :</vt:lpstr>
      <vt:lpstr>সমাধান</vt:lpstr>
      <vt:lpstr> তৃতীয় - অধ্যায়  ( ক্ষুদ্র ও মাঝারী এন্টা : এর গুরুত্ব)</vt:lpstr>
      <vt:lpstr>ক্ষুদ্র ও মাঝারি এন্টা:  গুরুত্ব :</vt:lpstr>
      <vt:lpstr>বৃদায়তন এন্টা:  গুরুত্ব :</vt:lpstr>
      <vt:lpstr>তৃতীয় অধ্যায় : (উৎপাদনের কাম্যমাত্রা)</vt:lpstr>
      <vt:lpstr>কাম্য মাত্রার সুবিধা ও অসুবিধা 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354</cp:revision>
  <dcterms:created xsi:type="dcterms:W3CDTF">2006-08-16T00:00:00Z</dcterms:created>
  <dcterms:modified xsi:type="dcterms:W3CDTF">2016-12-27T08:25:24Z</dcterms:modified>
</cp:coreProperties>
</file>